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58" r:id="rId2"/>
    <p:sldId id="259" r:id="rId3"/>
    <p:sldId id="260" r:id="rId4"/>
    <p:sldId id="32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12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13" r:id="rId26"/>
    <p:sldId id="321" r:id="rId27"/>
    <p:sldId id="315" r:id="rId28"/>
    <p:sldId id="322" r:id="rId29"/>
    <p:sldId id="317" r:id="rId30"/>
    <p:sldId id="323" r:id="rId31"/>
    <p:sldId id="324" r:id="rId32"/>
    <p:sldId id="325" r:id="rId33"/>
    <p:sldId id="286" r:id="rId34"/>
    <p:sldId id="287" r:id="rId35"/>
    <p:sldId id="288" r:id="rId36"/>
    <p:sldId id="289" r:id="rId37"/>
    <p:sldId id="290" r:id="rId38"/>
    <p:sldId id="291" r:id="rId39"/>
    <p:sldId id="310" r:id="rId40"/>
    <p:sldId id="293" r:id="rId41"/>
    <p:sldId id="311" r:id="rId42"/>
    <p:sldId id="296" r:id="rId43"/>
    <p:sldId id="297" r:id="rId44"/>
    <p:sldId id="298" r:id="rId45"/>
    <p:sldId id="299" r:id="rId46"/>
    <p:sldId id="300" r:id="rId47"/>
    <p:sldId id="301" r:id="rId48"/>
    <p:sldId id="326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</p:sldIdLst>
  <p:sldSz cx="18288000" cy="10287000"/>
  <p:notesSz cx="6858000" cy="9144000"/>
  <p:embeddedFontLst>
    <p:embeddedFont>
      <p:font typeface="Arimo" panose="020B0604020202020204" charset="0"/>
      <p:regular r:id="rId59"/>
    </p:embeddedFont>
    <p:embeddedFont>
      <p:font typeface="Arimo Bold" panose="020B0604020202020204" charset="0"/>
      <p:regular r:id="rId60"/>
    </p:embeddedFont>
    <p:embeddedFont>
      <p:font typeface="Arimo Bold Italics" panose="020B0604020202020204" charset="0"/>
      <p:regular r:id="rId61"/>
    </p:embeddedFont>
    <p:embeddedFont>
      <p:font typeface="Arimo Italics" panose="020B0604020202020204" charset="0"/>
      <p:regular r:id="rId62"/>
    </p:embeddedFont>
    <p:embeddedFont>
      <p:font typeface="Brush Script MT" panose="03060802040406070304" pitchFamily="66" charset="0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Open Sans 1" panose="020B0604020202020204" charset="0"/>
      <p:regular r:id="rId68"/>
    </p:embeddedFont>
    <p:embeddedFont>
      <p:font typeface="Raleway Bold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9591" autoAdjust="0"/>
  </p:normalViewPr>
  <p:slideViewPr>
    <p:cSldViewPr>
      <p:cViewPr varScale="1">
        <p:scale>
          <a:sx n="53" d="100"/>
          <a:sy n="53" d="100"/>
        </p:scale>
        <p:origin x="179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725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19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52</a:t>
            </a:fld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53</a:t>
            </a:fld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1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20.05.2020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1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C783-1A2E-4B5A-BF59-6749415095C5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E333-6827-46C9-941F-8448F68FBC89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BCC5E-1A24-4EF0-A776-1954114C95C2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97E24-901A-421C-9663-07FAEDB20EB5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D07B-7C6C-4F10-BA87-87796EE987DF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3A33-2361-4C0A-A3E0-C65C4F4B78B1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1511-8599-4DCE-A6E5-C344EBF5BE3B}" type="datetime1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5571-EFA6-4999-BAE1-3273367357ED}" type="datetime1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5A77-AC6E-4C9A-9BF4-BD52F7127B9A}" type="datetime1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BA09-8F9F-4704-8D62-83FD297613AF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2DA1-CBAD-4C7F-A55F-3895B32D0093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4E834-F3AD-4666-8889-B86671DDF759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58621" y="-335158"/>
            <a:ext cx="3911039" cy="10957317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596899" y="1047750"/>
            <a:ext cx="15628495" cy="7565153"/>
            <a:chOff x="0" y="0"/>
            <a:chExt cx="20837994" cy="10086871"/>
          </a:xfrm>
        </p:grpSpPr>
        <p:sp>
          <p:nvSpPr>
            <p:cNvPr id="4" name="AutoShape 4"/>
            <p:cNvSpPr/>
            <p:nvPr/>
          </p:nvSpPr>
          <p:spPr>
            <a:xfrm>
              <a:off x="946176" y="6479670"/>
              <a:ext cx="19891817" cy="62395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6176" y="4420368"/>
              <a:ext cx="19888226" cy="158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800"/>
                </a:lnSpc>
              </a:pPr>
              <a:r>
                <a:rPr lang="en-US" sz="8000" spc="160" dirty="0">
                  <a:solidFill>
                    <a:srgbClr val="2811E4"/>
                  </a:solidFill>
                  <a:latin typeface="Arimo Bold Italics"/>
                </a:rPr>
                <a:t>Trust </a:t>
              </a:r>
              <a:r>
                <a:rPr lang="en-US" sz="8000" spc="160" dirty="0">
                  <a:solidFill>
                    <a:srgbClr val="302E2C"/>
                  </a:solidFill>
                  <a:latin typeface="Arimo Bold Italics"/>
                </a:rPr>
                <a:t>and the Virtual Team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6176" y="7165972"/>
              <a:ext cx="19888226" cy="292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91"/>
                </a:lnSpc>
              </a:pPr>
              <a:r>
                <a:rPr lang="en-US" sz="4208" spc="210" dirty="0">
                  <a:solidFill>
                    <a:srgbClr val="2811E4"/>
                  </a:solidFill>
                  <a:latin typeface="Raleway Bold"/>
                </a:rPr>
                <a:t>Why it's important, </a:t>
              </a:r>
            </a:p>
            <a:p>
              <a:pPr algn="r">
                <a:lnSpc>
                  <a:spcPts val="5891"/>
                </a:lnSpc>
              </a:pPr>
              <a:r>
                <a:rPr lang="en-US" sz="4208" spc="210" dirty="0">
                  <a:solidFill>
                    <a:srgbClr val="2811E4"/>
                  </a:solidFill>
                  <a:latin typeface="Raleway Bold"/>
                </a:rPr>
                <a:t>how to build it, and </a:t>
              </a:r>
            </a:p>
            <a:p>
              <a:pPr algn="r">
                <a:lnSpc>
                  <a:spcPts val="5891"/>
                </a:lnSpc>
              </a:pPr>
              <a:r>
                <a:rPr lang="en-US" sz="4208" spc="210" dirty="0">
                  <a:solidFill>
                    <a:srgbClr val="2811E4"/>
                  </a:solidFill>
                  <a:latin typeface="Raleway Bold"/>
                </a:rPr>
                <a:t>how to keep it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177801" cy="1217865"/>
              <a:chOff x="0" y="0"/>
              <a:chExt cx="628022" cy="6493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47216" y="431470"/>
            <a:ext cx="3771513" cy="1862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99941" y="1145392"/>
            <a:ext cx="377151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ns 1"/>
              </a:rPr>
              <a:t>Presented by: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7825158" y="-7429850"/>
            <a:ext cx="2637684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125694" y="903086"/>
            <a:ext cx="4824401" cy="1622128"/>
            <a:chOff x="0" y="0"/>
            <a:chExt cx="4201325" cy="14126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40787" y="5967243"/>
            <a:ext cx="3724420" cy="22594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6132" y="9525848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**2020 John Wiley &amp; Sons, Inc. State of Teams Report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5694" y="1203927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rimo"/>
              </a:rPr>
              <a:t>More Complex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9104" y="3032679"/>
            <a:ext cx="228778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Arimo Bold"/>
              </a:rPr>
              <a:t>76%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55900" y="4528104"/>
            <a:ext cx="309419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>
                <a:solidFill>
                  <a:srgbClr val="000000"/>
                </a:solidFill>
                <a:latin typeface="Arimo Bold"/>
              </a:rPr>
              <a:t>of people work on 2+ teams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352326" y="5764671"/>
            <a:ext cx="5128540" cy="3997397"/>
            <a:chOff x="0" y="0"/>
            <a:chExt cx="6838054" cy="5329863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576762" y="0"/>
              <a:ext cx="5093427" cy="5093427"/>
              <a:chOff x="0" y="0"/>
              <a:chExt cx="10287000" cy="10287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571750" y="0"/>
                    </a:moveTo>
                    <a:lnTo>
                      <a:pt x="2584450" y="0"/>
                    </a:lnTo>
                    <a:lnTo>
                      <a:pt x="2584450" y="10287000"/>
                    </a:lnTo>
                    <a:lnTo>
                      <a:pt x="2571750" y="10287000"/>
                    </a:lnTo>
                    <a:close/>
                    <a:moveTo>
                      <a:pt x="5143500" y="0"/>
                    </a:moveTo>
                    <a:lnTo>
                      <a:pt x="5156200" y="0"/>
                    </a:lnTo>
                    <a:lnTo>
                      <a:pt x="5156200" y="10287000"/>
                    </a:lnTo>
                    <a:lnTo>
                      <a:pt x="5143500" y="10287000"/>
                    </a:lnTo>
                    <a:close/>
                    <a:moveTo>
                      <a:pt x="7715250" y="0"/>
                    </a:moveTo>
                    <a:lnTo>
                      <a:pt x="7727950" y="0"/>
                    </a:lnTo>
                    <a:lnTo>
                      <a:pt x="7727950" y="10287000"/>
                    </a:lnTo>
                    <a:lnTo>
                      <a:pt x="771525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520807" y="5055327"/>
              <a:ext cx="11191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738208" y="5055327"/>
              <a:ext cx="22382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25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011565" y="5055327"/>
              <a:ext cx="22382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50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284922" y="5055327"/>
              <a:ext cx="22382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75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502324" y="5055327"/>
              <a:ext cx="33573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100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12935" y="302091"/>
              <a:ext cx="1263826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Departmental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94592" y="1346243"/>
              <a:ext cx="682169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Project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390396"/>
              <a:ext cx="1576762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Cross-Functional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6341" y="3434548"/>
              <a:ext cx="1230420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Management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73096" y="4478701"/>
              <a:ext cx="603665" cy="27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Arimo"/>
                </a:rPr>
                <a:t>Matrix </a:t>
              </a: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576762" y="0"/>
              <a:ext cx="5093427" cy="5093427"/>
              <a:chOff x="0" y="0"/>
              <a:chExt cx="10287000" cy="10287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33882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8338820" h="1851660">
                    <a:moveTo>
                      <a:pt x="0" y="0"/>
                    </a:moveTo>
                    <a:lnTo>
                      <a:pt x="8190687" y="0"/>
                    </a:lnTo>
                    <a:cubicBezTo>
                      <a:pt x="8229974" y="0"/>
                      <a:pt x="8267652" y="15607"/>
                      <a:pt x="8295432" y="43387"/>
                    </a:cubicBezTo>
                    <a:cubicBezTo>
                      <a:pt x="8323213" y="71167"/>
                      <a:pt x="8338820" y="108846"/>
                      <a:pt x="8338820" y="148133"/>
                    </a:cubicBezTo>
                    <a:lnTo>
                      <a:pt x="8338820" y="1703527"/>
                    </a:lnTo>
                    <a:cubicBezTo>
                      <a:pt x="8338820" y="1742815"/>
                      <a:pt x="8323213" y="1780493"/>
                      <a:pt x="8295432" y="1808273"/>
                    </a:cubicBezTo>
                    <a:cubicBezTo>
                      <a:pt x="8267652" y="1836053"/>
                      <a:pt x="8229974" y="1851660"/>
                      <a:pt x="819068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2108835"/>
                <a:ext cx="638429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6384290" h="1851660">
                    <a:moveTo>
                      <a:pt x="0" y="0"/>
                    </a:moveTo>
                    <a:lnTo>
                      <a:pt x="6236157" y="0"/>
                    </a:lnTo>
                    <a:cubicBezTo>
                      <a:pt x="6275444" y="0"/>
                      <a:pt x="6313123" y="15607"/>
                      <a:pt x="6340903" y="43387"/>
                    </a:cubicBezTo>
                    <a:cubicBezTo>
                      <a:pt x="6368683" y="71167"/>
                      <a:pt x="6384290" y="108846"/>
                      <a:pt x="6384290" y="148133"/>
                    </a:cubicBezTo>
                    <a:lnTo>
                      <a:pt x="6384290" y="1703527"/>
                    </a:lnTo>
                    <a:cubicBezTo>
                      <a:pt x="6384290" y="1742814"/>
                      <a:pt x="6368683" y="1780493"/>
                      <a:pt x="6340903" y="1808273"/>
                    </a:cubicBezTo>
                    <a:cubicBezTo>
                      <a:pt x="6313123" y="1836053"/>
                      <a:pt x="6275444" y="1851660"/>
                      <a:pt x="623615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4217670"/>
                <a:ext cx="607568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6075680" h="1851660">
                    <a:moveTo>
                      <a:pt x="0" y="0"/>
                    </a:moveTo>
                    <a:lnTo>
                      <a:pt x="5927547" y="0"/>
                    </a:lnTo>
                    <a:cubicBezTo>
                      <a:pt x="5966834" y="0"/>
                      <a:pt x="6004513" y="15607"/>
                      <a:pt x="6032293" y="43387"/>
                    </a:cubicBezTo>
                    <a:cubicBezTo>
                      <a:pt x="6060073" y="71167"/>
                      <a:pt x="6075680" y="108846"/>
                      <a:pt x="6075680" y="148133"/>
                    </a:cubicBezTo>
                    <a:lnTo>
                      <a:pt x="6075680" y="1703527"/>
                    </a:lnTo>
                    <a:cubicBezTo>
                      <a:pt x="6075680" y="1742814"/>
                      <a:pt x="6060073" y="1780493"/>
                      <a:pt x="6032293" y="1808273"/>
                    </a:cubicBezTo>
                    <a:cubicBezTo>
                      <a:pt x="6004513" y="1836053"/>
                      <a:pt x="5966834" y="1851660"/>
                      <a:pt x="592754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6326505"/>
                <a:ext cx="473837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4738370" h="1851660">
                    <a:moveTo>
                      <a:pt x="0" y="0"/>
                    </a:moveTo>
                    <a:lnTo>
                      <a:pt x="4590237" y="0"/>
                    </a:lnTo>
                    <a:cubicBezTo>
                      <a:pt x="4629524" y="0"/>
                      <a:pt x="4667203" y="15607"/>
                      <a:pt x="4694983" y="43387"/>
                    </a:cubicBezTo>
                    <a:cubicBezTo>
                      <a:pt x="4722763" y="71167"/>
                      <a:pt x="4738370" y="108846"/>
                      <a:pt x="4738370" y="148133"/>
                    </a:cubicBezTo>
                    <a:lnTo>
                      <a:pt x="4738370" y="1703527"/>
                    </a:lnTo>
                    <a:cubicBezTo>
                      <a:pt x="4738370" y="1742815"/>
                      <a:pt x="4722763" y="1780492"/>
                      <a:pt x="4694983" y="1808273"/>
                    </a:cubicBezTo>
                    <a:cubicBezTo>
                      <a:pt x="4667203" y="1836053"/>
                      <a:pt x="4629524" y="1851660"/>
                      <a:pt x="459023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8435340"/>
                <a:ext cx="226949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2269490" h="1851660">
                    <a:moveTo>
                      <a:pt x="0" y="0"/>
                    </a:moveTo>
                    <a:lnTo>
                      <a:pt x="2121357" y="0"/>
                    </a:lnTo>
                    <a:cubicBezTo>
                      <a:pt x="2160644" y="0"/>
                      <a:pt x="2198323" y="15607"/>
                      <a:pt x="2226103" y="43387"/>
                    </a:cubicBezTo>
                    <a:cubicBezTo>
                      <a:pt x="2253883" y="71168"/>
                      <a:pt x="2269490" y="108845"/>
                      <a:pt x="2269490" y="148133"/>
                    </a:cubicBezTo>
                    <a:lnTo>
                      <a:pt x="2269490" y="1703527"/>
                    </a:lnTo>
                    <a:cubicBezTo>
                      <a:pt x="2269490" y="1742815"/>
                      <a:pt x="2253883" y="1780492"/>
                      <a:pt x="2226103" y="1808273"/>
                    </a:cubicBezTo>
                    <a:cubicBezTo>
                      <a:pt x="2198323" y="1836053"/>
                      <a:pt x="2160644" y="1851660"/>
                      <a:pt x="212135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</p:grpSp>
      </p:grpSp>
      <p:sp>
        <p:nvSpPr>
          <p:cNvPr id="29" name="TextBox 29"/>
          <p:cNvSpPr txBox="1"/>
          <p:nvPr/>
        </p:nvSpPr>
        <p:spPr>
          <a:xfrm>
            <a:off x="11772703" y="3032679"/>
            <a:ext cx="228778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Arimo Bold"/>
              </a:rPr>
              <a:t>73%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469201" y="4528104"/>
            <a:ext cx="4894790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>
                <a:solidFill>
                  <a:srgbClr val="000000"/>
                </a:solidFill>
                <a:latin typeface="Arimo Bold"/>
              </a:rPr>
              <a:t>of people work on more than 1 </a:t>
            </a:r>
            <a:r>
              <a:rPr lang="en-US" sz="2800" dirty="0">
                <a:solidFill>
                  <a:srgbClr val="000000"/>
                </a:solidFill>
                <a:latin typeface="Arimo Bold Italics"/>
              </a:rPr>
              <a:t>type </a:t>
            </a:r>
            <a:r>
              <a:rPr lang="en-US" sz="2800" dirty="0">
                <a:solidFill>
                  <a:srgbClr val="000000"/>
                </a:solidFill>
                <a:latin typeface="Arimo Bold"/>
              </a:rPr>
              <a:t>of team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7825158" y="-7429850"/>
            <a:ext cx="2637684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125694" y="903086"/>
            <a:ext cx="4824401" cy="1622128"/>
            <a:chOff x="0" y="0"/>
            <a:chExt cx="4201325" cy="14126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558480" y="3668894"/>
            <a:ext cx="7171039" cy="5589406"/>
            <a:chOff x="0" y="0"/>
            <a:chExt cx="9561386" cy="7452541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204725" y="0"/>
              <a:ext cx="7121942" cy="7121942"/>
              <a:chOff x="0" y="0"/>
              <a:chExt cx="10287000" cy="10287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571750" y="0"/>
                    </a:moveTo>
                    <a:lnTo>
                      <a:pt x="2584450" y="0"/>
                    </a:lnTo>
                    <a:lnTo>
                      <a:pt x="2584450" y="10287000"/>
                    </a:lnTo>
                    <a:lnTo>
                      <a:pt x="2571750" y="10287000"/>
                    </a:lnTo>
                    <a:close/>
                    <a:moveTo>
                      <a:pt x="5143500" y="0"/>
                    </a:moveTo>
                    <a:lnTo>
                      <a:pt x="5156200" y="0"/>
                    </a:lnTo>
                    <a:lnTo>
                      <a:pt x="5156200" y="10287000"/>
                    </a:lnTo>
                    <a:lnTo>
                      <a:pt x="5143500" y="10287000"/>
                    </a:lnTo>
                    <a:close/>
                    <a:moveTo>
                      <a:pt x="7715250" y="0"/>
                    </a:moveTo>
                    <a:lnTo>
                      <a:pt x="7727950" y="0"/>
                    </a:lnTo>
                    <a:lnTo>
                      <a:pt x="7727950" y="10287000"/>
                    </a:lnTo>
                    <a:lnTo>
                      <a:pt x="771525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126485" y="7074317"/>
              <a:ext cx="15647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28731" y="7074317"/>
              <a:ext cx="31295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25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609216" y="7074317"/>
              <a:ext cx="31295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50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389702" y="7074317"/>
              <a:ext cx="31295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75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091948" y="7074317"/>
              <a:ext cx="469438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100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37565" y="428050"/>
              <a:ext cx="176715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Departmental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0874" y="1888049"/>
              <a:ext cx="953851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Project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348047"/>
              <a:ext cx="2204725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Cross-Functional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84276" y="4808045"/>
              <a:ext cx="1720449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Management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60643" y="6268043"/>
              <a:ext cx="844082" cy="37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6"/>
                </a:lnSpc>
              </a:pPr>
              <a:r>
                <a:rPr lang="en-US" sz="1661">
                  <a:solidFill>
                    <a:srgbClr val="000000"/>
                  </a:solidFill>
                  <a:latin typeface="Arimo"/>
                </a:rPr>
                <a:t>Matrix 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04725" y="0"/>
              <a:ext cx="7121942" cy="7121942"/>
              <a:chOff x="0" y="0"/>
              <a:chExt cx="10287000" cy="10287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33882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8338820" h="1851660">
                    <a:moveTo>
                      <a:pt x="0" y="0"/>
                    </a:moveTo>
                    <a:lnTo>
                      <a:pt x="8190687" y="0"/>
                    </a:lnTo>
                    <a:cubicBezTo>
                      <a:pt x="8229974" y="0"/>
                      <a:pt x="8267652" y="15607"/>
                      <a:pt x="8295432" y="43387"/>
                    </a:cubicBezTo>
                    <a:cubicBezTo>
                      <a:pt x="8323213" y="71167"/>
                      <a:pt x="8338820" y="108846"/>
                      <a:pt x="8338820" y="148133"/>
                    </a:cubicBezTo>
                    <a:lnTo>
                      <a:pt x="8338820" y="1703527"/>
                    </a:lnTo>
                    <a:cubicBezTo>
                      <a:pt x="8338820" y="1742815"/>
                      <a:pt x="8323213" y="1780493"/>
                      <a:pt x="8295432" y="1808273"/>
                    </a:cubicBezTo>
                    <a:cubicBezTo>
                      <a:pt x="8267652" y="1836053"/>
                      <a:pt x="8229974" y="1851660"/>
                      <a:pt x="819068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2108835"/>
                <a:ext cx="638429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6384290" h="1851660">
                    <a:moveTo>
                      <a:pt x="0" y="0"/>
                    </a:moveTo>
                    <a:lnTo>
                      <a:pt x="6236157" y="0"/>
                    </a:lnTo>
                    <a:cubicBezTo>
                      <a:pt x="6275444" y="0"/>
                      <a:pt x="6313123" y="15607"/>
                      <a:pt x="6340903" y="43387"/>
                    </a:cubicBezTo>
                    <a:cubicBezTo>
                      <a:pt x="6368683" y="71167"/>
                      <a:pt x="6384290" y="108846"/>
                      <a:pt x="6384290" y="148133"/>
                    </a:cubicBezTo>
                    <a:lnTo>
                      <a:pt x="6384290" y="1703527"/>
                    </a:lnTo>
                    <a:cubicBezTo>
                      <a:pt x="6384290" y="1742814"/>
                      <a:pt x="6368683" y="1780493"/>
                      <a:pt x="6340903" y="1808273"/>
                    </a:cubicBezTo>
                    <a:cubicBezTo>
                      <a:pt x="6313123" y="1836053"/>
                      <a:pt x="6275444" y="1851660"/>
                      <a:pt x="623615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4217670"/>
                <a:ext cx="607568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6075680" h="1851660">
                    <a:moveTo>
                      <a:pt x="0" y="0"/>
                    </a:moveTo>
                    <a:lnTo>
                      <a:pt x="5927547" y="0"/>
                    </a:lnTo>
                    <a:cubicBezTo>
                      <a:pt x="5966834" y="0"/>
                      <a:pt x="6004513" y="15607"/>
                      <a:pt x="6032293" y="43387"/>
                    </a:cubicBezTo>
                    <a:cubicBezTo>
                      <a:pt x="6060073" y="71167"/>
                      <a:pt x="6075680" y="108846"/>
                      <a:pt x="6075680" y="148133"/>
                    </a:cubicBezTo>
                    <a:lnTo>
                      <a:pt x="6075680" y="1703527"/>
                    </a:lnTo>
                    <a:cubicBezTo>
                      <a:pt x="6075680" y="1742814"/>
                      <a:pt x="6060073" y="1780493"/>
                      <a:pt x="6032293" y="1808273"/>
                    </a:cubicBezTo>
                    <a:cubicBezTo>
                      <a:pt x="6004513" y="1836053"/>
                      <a:pt x="5966834" y="1851660"/>
                      <a:pt x="592754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6326505"/>
                <a:ext cx="473837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4738370" h="1851660">
                    <a:moveTo>
                      <a:pt x="0" y="0"/>
                    </a:moveTo>
                    <a:lnTo>
                      <a:pt x="4590237" y="0"/>
                    </a:lnTo>
                    <a:cubicBezTo>
                      <a:pt x="4629524" y="0"/>
                      <a:pt x="4667203" y="15607"/>
                      <a:pt x="4694983" y="43387"/>
                    </a:cubicBezTo>
                    <a:cubicBezTo>
                      <a:pt x="4722763" y="71167"/>
                      <a:pt x="4738370" y="108846"/>
                      <a:pt x="4738370" y="148133"/>
                    </a:cubicBezTo>
                    <a:lnTo>
                      <a:pt x="4738370" y="1703527"/>
                    </a:lnTo>
                    <a:cubicBezTo>
                      <a:pt x="4738370" y="1742815"/>
                      <a:pt x="4722763" y="1780492"/>
                      <a:pt x="4694983" y="1808273"/>
                    </a:cubicBezTo>
                    <a:cubicBezTo>
                      <a:pt x="4667203" y="1836053"/>
                      <a:pt x="4629524" y="1851660"/>
                      <a:pt x="459023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8435340"/>
                <a:ext cx="2269490" cy="1851660"/>
              </a:xfrm>
              <a:custGeom>
                <a:avLst/>
                <a:gdLst/>
                <a:ahLst/>
                <a:cxnLst/>
                <a:rect l="l" t="t" r="r" b="b"/>
                <a:pathLst>
                  <a:path w="2269490" h="1851660">
                    <a:moveTo>
                      <a:pt x="0" y="0"/>
                    </a:moveTo>
                    <a:lnTo>
                      <a:pt x="2121357" y="0"/>
                    </a:lnTo>
                    <a:cubicBezTo>
                      <a:pt x="2160644" y="0"/>
                      <a:pt x="2198323" y="15607"/>
                      <a:pt x="2226103" y="43387"/>
                    </a:cubicBezTo>
                    <a:cubicBezTo>
                      <a:pt x="2253883" y="71168"/>
                      <a:pt x="2269490" y="108845"/>
                      <a:pt x="2269490" y="148133"/>
                    </a:cubicBezTo>
                    <a:lnTo>
                      <a:pt x="2269490" y="1703527"/>
                    </a:lnTo>
                    <a:cubicBezTo>
                      <a:pt x="2269490" y="1742815"/>
                      <a:pt x="2253883" y="1780492"/>
                      <a:pt x="2226103" y="1808273"/>
                    </a:cubicBezTo>
                    <a:cubicBezTo>
                      <a:pt x="2198323" y="1836053"/>
                      <a:pt x="2160644" y="1851660"/>
                      <a:pt x="2121357" y="1851660"/>
                    </a:cubicBezTo>
                    <a:lnTo>
                      <a:pt x="0" y="1851660"/>
                    </a:lnTo>
                    <a:close/>
                  </a:path>
                </a:pathLst>
              </a:custGeom>
              <a:solidFill>
                <a:srgbClr val="CD0404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5558480" y="4395592"/>
            <a:ext cx="6115379" cy="1702441"/>
            <a:chOff x="0" y="0"/>
            <a:chExt cx="2068659" cy="57588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68659" cy="575888"/>
            </a:xfrm>
            <a:custGeom>
              <a:avLst/>
              <a:gdLst/>
              <a:ahLst/>
              <a:cxnLst/>
              <a:rect l="l" t="t" r="r" b="b"/>
              <a:pathLst>
                <a:path w="2068659" h="575888">
                  <a:moveTo>
                    <a:pt x="0" y="0"/>
                  </a:moveTo>
                  <a:lnTo>
                    <a:pt x="0" y="575888"/>
                  </a:lnTo>
                  <a:lnTo>
                    <a:pt x="2068659" y="575888"/>
                  </a:lnTo>
                  <a:lnTo>
                    <a:pt x="2068659" y="0"/>
                  </a:lnTo>
                  <a:lnTo>
                    <a:pt x="0" y="0"/>
                  </a:lnTo>
                  <a:close/>
                  <a:moveTo>
                    <a:pt x="2007699" y="514927"/>
                  </a:moveTo>
                  <a:lnTo>
                    <a:pt x="59690" y="514927"/>
                  </a:lnTo>
                  <a:lnTo>
                    <a:pt x="59690" y="59690"/>
                  </a:lnTo>
                  <a:lnTo>
                    <a:pt x="2007699" y="59690"/>
                  </a:lnTo>
                  <a:lnTo>
                    <a:pt x="2007699" y="514927"/>
                  </a:lnTo>
                  <a:close/>
                </a:path>
              </a:pathLst>
            </a:custGeom>
            <a:solidFill>
              <a:srgbClr val="2811E4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86132" y="9525848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**2020 John Wiley &amp; Sons, Inc. State of Teams Report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5694" y="1203927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rimo"/>
              </a:rPr>
              <a:t>More Fluid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9893" b="989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5694" y="903086"/>
            <a:ext cx="4824401" cy="1622128"/>
            <a:chOff x="0" y="0"/>
            <a:chExt cx="4201325" cy="14126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86132" y="9525848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**2020 John Wiley &amp; Sons, Inc. State of Teams 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5694" y="1203927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More Remote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884343" y="1028700"/>
            <a:ext cx="16519315" cy="2056676"/>
            <a:chOff x="0" y="0"/>
            <a:chExt cx="22025753" cy="2742234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22025753" cy="1660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80" dirty="0">
                  <a:solidFill>
                    <a:srgbClr val="302E2C"/>
                  </a:solidFill>
                  <a:latin typeface="Arimo Bold"/>
                </a:rPr>
                <a:t>Teamwork = Better Performance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124255" y="1942529"/>
              <a:ext cx="17777244" cy="799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15100" y="3238305"/>
            <a:ext cx="5257800" cy="5257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62427" y="2559470"/>
            <a:ext cx="4067004" cy="247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5"/>
              </a:lnSpc>
              <a:spcBef>
                <a:spcPct val="0"/>
              </a:spcBef>
            </a:pPr>
            <a:r>
              <a:rPr lang="en-US" sz="15103" b="1" dirty="0">
                <a:solidFill>
                  <a:srgbClr val="CD0404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53%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0146" y="9164630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**2019 Deloitte Global Human Capital Trends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0" y="21154"/>
            <a:ext cx="18288000" cy="3532556"/>
            <a:chOff x="0" y="0"/>
            <a:chExt cx="6186311" cy="1194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194963"/>
            </a:xfrm>
            <a:custGeom>
              <a:avLst/>
              <a:gdLst/>
              <a:ahLst/>
              <a:cxnLst/>
              <a:rect l="l" t="t" r="r" b="b"/>
              <a:pathLst>
                <a:path w="6186311" h="1194963">
                  <a:moveTo>
                    <a:pt x="0" y="0"/>
                  </a:moveTo>
                  <a:lnTo>
                    <a:pt x="6186311" y="0"/>
                  </a:lnTo>
                  <a:lnTo>
                    <a:pt x="6186311" y="1194963"/>
                  </a:lnTo>
                  <a:lnTo>
                    <a:pt x="0" y="1194963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32409" y="415832"/>
            <a:ext cx="9252103" cy="2398663"/>
            <a:chOff x="0" y="0"/>
            <a:chExt cx="12336137" cy="319821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33411"/>
              <a:ext cx="1010378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400" spc="294" dirty="0">
                  <a:solidFill>
                    <a:srgbClr val="302E2C"/>
                  </a:solidFill>
                  <a:latin typeface="Arimo Bold"/>
                </a:rPr>
                <a:t>--Teamwork is important!</a:t>
              </a: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59" r="59"/>
          <a:stretch>
            <a:fillRect/>
          </a:stretch>
        </p:blipFill>
        <p:spPr>
          <a:xfrm>
            <a:off x="11277600" y="560380"/>
            <a:ext cx="1870289" cy="13652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479" y="3085364"/>
            <a:ext cx="7712348" cy="5141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88730" y="3085364"/>
            <a:ext cx="7709939" cy="514156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72479" y="215807"/>
            <a:ext cx="289097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2811E4"/>
                </a:solidFill>
                <a:latin typeface="Arimo Bold"/>
              </a:rPr>
              <a:t>65%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146" y="9164630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**2019 Deloitte Global Human Capital Trends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71039" y="-300445"/>
            <a:ext cx="5589482" cy="1088789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3025092"/>
            <a:ext cx="9252103" cy="3680221"/>
            <a:chOff x="0" y="0"/>
            <a:chExt cx="12336137" cy="490696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633411"/>
              <a:ext cx="10103780" cy="427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294" dirty="0">
                  <a:solidFill>
                    <a:srgbClr val="302E2C"/>
                  </a:solidFill>
                  <a:latin typeface="Arimo Bold"/>
                </a:rPr>
                <a:t>of workers respond that they are "effective" team members</a:t>
              </a: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4185" b="4185"/>
          <a:stretch>
            <a:fillRect/>
          </a:stretch>
        </p:blipFill>
        <p:spPr>
          <a:xfrm>
            <a:off x="10168248" y="1171250"/>
            <a:ext cx="5995064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76" r="76"/>
          <a:stretch>
            <a:fillRect/>
          </a:stretch>
        </p:blipFill>
        <p:spPr>
          <a:xfrm>
            <a:off x="6973559" y="5172516"/>
            <a:ext cx="2170441" cy="30655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3542" y="9008420"/>
            <a:ext cx="9095271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mo"/>
              </a:rPr>
              <a:t>**based on State of Teams survey of 11,000 workers conducted by John Wiley &amp; Sons, Inc.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8319" y="1453467"/>
            <a:ext cx="257696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811E4"/>
                </a:solidFill>
                <a:latin typeface="Arimo Bold"/>
              </a:rPr>
              <a:t>99%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76" r="76"/>
          <a:stretch>
            <a:fillRect/>
          </a:stretch>
        </p:blipFill>
        <p:spPr>
          <a:xfrm>
            <a:off x="4404128" y="5172516"/>
            <a:ext cx="2170441" cy="3065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7848600" cy="82296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410700" y="1028700"/>
            <a:ext cx="7848600" cy="82296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2301221"/>
            <a:ext cx="6769513" cy="5684559"/>
            <a:chOff x="0" y="0"/>
            <a:chExt cx="9026017" cy="7579412"/>
          </a:xfrm>
        </p:grpSpPr>
        <p:sp>
          <p:nvSpPr>
            <p:cNvPr id="5" name="TextBox 5"/>
            <p:cNvSpPr txBox="1"/>
            <p:nvPr/>
          </p:nvSpPr>
          <p:spPr>
            <a:xfrm>
              <a:off x="823394" y="-47625"/>
              <a:ext cx="8202624" cy="199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en-US" sz="9600" spc="96" dirty="0">
                  <a:solidFill>
                    <a:srgbClr val="2811E4"/>
                  </a:solidFill>
                  <a:latin typeface="Arimo Bold"/>
                </a:rPr>
                <a:t>2/3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23394" y="3273096"/>
              <a:ext cx="8202624" cy="430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teams </a:t>
              </a:r>
              <a:r>
                <a:rPr lang="en-US" sz="3200" u="sng" spc="288" dirty="0">
                  <a:solidFill>
                    <a:srgbClr val="302E2C"/>
                  </a:solidFill>
                  <a:latin typeface="Arimo"/>
                </a:rPr>
                <a:t>rarely</a:t>
              </a: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 offer constructive feedback to one another or question each other about their approach to work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651327"/>
              <a:ext cx="9026017" cy="65941"/>
            </a:xfrm>
            <a:prstGeom prst="rect">
              <a:avLst/>
            </a:prstGeom>
            <a:solidFill>
              <a:srgbClr val="302E2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410700" y="2684909"/>
            <a:ext cx="6840931" cy="4917182"/>
            <a:chOff x="0" y="0"/>
            <a:chExt cx="9121241" cy="6556242"/>
          </a:xfrm>
        </p:grpSpPr>
        <p:sp>
          <p:nvSpPr>
            <p:cNvPr id="9" name="TextBox 9"/>
            <p:cNvSpPr txBox="1"/>
            <p:nvPr/>
          </p:nvSpPr>
          <p:spPr>
            <a:xfrm>
              <a:off x="918617" y="-47625"/>
              <a:ext cx="8202624" cy="199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en-US" sz="9600" spc="96" dirty="0">
                  <a:solidFill>
                    <a:srgbClr val="2811E4"/>
                  </a:solidFill>
                  <a:latin typeface="Arimo Bold"/>
                </a:rPr>
                <a:t>4 of 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18617" y="3126226"/>
              <a:ext cx="8202624" cy="343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people report that their team members are </a:t>
              </a:r>
              <a:r>
                <a:rPr lang="en-US" sz="3200" u="sng" spc="288" dirty="0">
                  <a:solidFill>
                    <a:srgbClr val="302E2C"/>
                  </a:solidFill>
                  <a:latin typeface="Arimo"/>
                </a:rPr>
                <a:t>not</a:t>
              </a: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 willing to acknowledge their weaknesses to others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577892"/>
              <a:ext cx="9026017" cy="65941"/>
            </a:xfrm>
            <a:prstGeom prst="rect">
              <a:avLst/>
            </a:prstGeom>
            <a:solidFill>
              <a:srgbClr val="302E2C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9392154"/>
            <a:ext cx="1061544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mo"/>
              </a:rPr>
              <a:t>**based on historical assessment data from The Five Behaviors Team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0" y="21154"/>
            <a:ext cx="18288000" cy="3532556"/>
            <a:chOff x="0" y="0"/>
            <a:chExt cx="6186311" cy="1194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194963"/>
            </a:xfrm>
            <a:custGeom>
              <a:avLst/>
              <a:gdLst/>
              <a:ahLst/>
              <a:cxnLst/>
              <a:rect l="l" t="t" r="r" b="b"/>
              <a:pathLst>
                <a:path w="6186311" h="1194963">
                  <a:moveTo>
                    <a:pt x="0" y="0"/>
                  </a:moveTo>
                  <a:lnTo>
                    <a:pt x="6186311" y="0"/>
                  </a:lnTo>
                  <a:lnTo>
                    <a:pt x="6186311" y="1194963"/>
                  </a:lnTo>
                  <a:lnTo>
                    <a:pt x="0" y="1194963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17949" y="3635821"/>
            <a:ext cx="9252103" cy="4318396"/>
            <a:chOff x="0" y="0"/>
            <a:chExt cx="12336137" cy="575786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33411"/>
              <a:ext cx="10103780" cy="5124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294" dirty="0">
                  <a:solidFill>
                    <a:srgbClr val="302E2C"/>
                  </a:solidFill>
                  <a:latin typeface="Arimo Bold"/>
                </a:rPr>
                <a:t>typically leave meetings without everyone committing to agreed-upon decisions</a:t>
              </a: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517949" y="1982084"/>
            <a:ext cx="289097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2811E4"/>
                </a:solidFill>
                <a:latin typeface="Arimo Bold"/>
              </a:rPr>
              <a:t>55%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392154"/>
            <a:ext cx="1061544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mo"/>
              </a:rPr>
              <a:t>**based on historical assessment data from The Five Behaviors Team Development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252793"/>
            <a:ext cx="9029700" cy="10792587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466177" y="1947726"/>
            <a:ext cx="10013448" cy="5058048"/>
            <a:chOff x="0" y="0"/>
            <a:chExt cx="13351264" cy="6744064"/>
          </a:xfrm>
        </p:grpSpPr>
        <p:sp>
          <p:nvSpPr>
            <p:cNvPr id="4" name="AutoShape 4"/>
            <p:cNvSpPr/>
            <p:nvPr/>
          </p:nvSpPr>
          <p:spPr>
            <a:xfrm>
              <a:off x="944303" y="2793279"/>
              <a:ext cx="12406961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4303" y="701877"/>
              <a:ext cx="12404653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44303" y="3436214"/>
              <a:ext cx="12404653" cy="22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0" spc="392">
                  <a:solidFill>
                    <a:srgbClr val="302E2C"/>
                  </a:solidFill>
                  <a:latin typeface="Raleway Bold"/>
                </a:rPr>
                <a:t>THE WAY WE </a:t>
              </a:r>
              <a:r>
                <a:rPr lang="en-US" sz="5600" spc="392">
                  <a:solidFill>
                    <a:srgbClr val="2811E4"/>
                  </a:solidFill>
                  <a:latin typeface="Raleway Bold"/>
                </a:rPr>
                <a:t>TEAM </a:t>
              </a:r>
              <a:r>
                <a:rPr lang="en-US" sz="5600" spc="392">
                  <a:solidFill>
                    <a:srgbClr val="302E2C"/>
                  </a:solidFill>
                  <a:latin typeface="Raleway Bold"/>
                </a:rPr>
                <a:t>MATTERS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44303" y="6111816"/>
              <a:ext cx="12404653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42371" y="1028700"/>
            <a:ext cx="549325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252793"/>
            <a:ext cx="9029700" cy="10792587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876757" y="1028700"/>
            <a:ext cx="10013448" cy="2141663"/>
            <a:chOff x="0" y="0"/>
            <a:chExt cx="13351264" cy="2855550"/>
          </a:xfrm>
        </p:grpSpPr>
        <p:sp>
          <p:nvSpPr>
            <p:cNvPr id="4" name="AutoShape 4"/>
            <p:cNvSpPr/>
            <p:nvPr/>
          </p:nvSpPr>
          <p:spPr>
            <a:xfrm>
              <a:off x="944303" y="2793279"/>
              <a:ext cx="12406961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4303" y="495502"/>
              <a:ext cx="12404653" cy="199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600" spc="96">
                  <a:solidFill>
                    <a:srgbClr val="2811E4"/>
                  </a:solidFill>
                  <a:latin typeface="Arimo Bold"/>
                </a:rPr>
                <a:t>TRUST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0920" b="10920"/>
          <a:stretch>
            <a:fillRect/>
          </a:stretch>
        </p:blipFill>
        <p:spPr>
          <a:xfrm>
            <a:off x="4960577" y="3427028"/>
            <a:ext cx="12298723" cy="64103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71039" y="-300445"/>
            <a:ext cx="5589482" cy="1088789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748279" y="1484649"/>
            <a:ext cx="9252103" cy="7317703"/>
            <a:chOff x="0" y="0"/>
            <a:chExt cx="12336137" cy="9756937"/>
          </a:xfrm>
        </p:grpSpPr>
        <p:sp>
          <p:nvSpPr>
            <p:cNvPr id="4" name="AutoShape 4"/>
            <p:cNvSpPr/>
            <p:nvPr/>
          </p:nvSpPr>
          <p:spPr>
            <a:xfrm>
              <a:off x="0" y="2097751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103780" cy="166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80" dirty="0">
                  <a:solidFill>
                    <a:srgbClr val="2811E4"/>
                  </a:solidFill>
                  <a:latin typeface="Arimo Bold"/>
                </a:rPr>
                <a:t>Welcome!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31162"/>
              <a:ext cx="1010378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38" dirty="0">
                  <a:solidFill>
                    <a:srgbClr val="302E2C"/>
                  </a:solidFill>
                  <a:latin typeface="Raleway Bold"/>
                </a:rPr>
                <a:t>TODAY'S DISCUSSION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31964"/>
              <a:ext cx="10103780" cy="5924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u="sng" spc="140" dirty="0">
                  <a:solidFill>
                    <a:srgbClr val="302E2C"/>
                  </a:solidFill>
                  <a:latin typeface="Arimo Bold"/>
                </a:rPr>
                <a:t>Length</a:t>
              </a:r>
              <a:r>
                <a:rPr lang="en-US" sz="2800" spc="140" dirty="0">
                  <a:solidFill>
                    <a:srgbClr val="302E2C"/>
                  </a:solidFill>
                  <a:latin typeface="Arimo Bold"/>
                </a:rPr>
                <a:t>:  </a:t>
              </a:r>
              <a:r>
                <a:rPr lang="en-US" sz="2800" spc="140" dirty="0">
                  <a:solidFill>
                    <a:srgbClr val="302E2C"/>
                  </a:solidFill>
                  <a:latin typeface="Arimo"/>
                </a:rPr>
                <a:t>1 hour</a:t>
              </a:r>
            </a:p>
            <a:p>
              <a:pPr>
                <a:lnSpc>
                  <a:spcPts val="3919"/>
                </a:lnSpc>
              </a:pPr>
              <a:endParaRPr lang="en-US" sz="2800" spc="140" dirty="0">
                <a:solidFill>
                  <a:srgbClr val="302E2C"/>
                </a:solidFill>
                <a:latin typeface="Arimo"/>
              </a:endParaRPr>
            </a:p>
            <a:p>
              <a:pPr>
                <a:lnSpc>
                  <a:spcPts val="3919"/>
                </a:lnSpc>
              </a:pPr>
              <a:r>
                <a:rPr lang="en-US" sz="2799" u="sng" spc="139" dirty="0">
                  <a:solidFill>
                    <a:srgbClr val="302E2C"/>
                  </a:solidFill>
                  <a:latin typeface="Arimo Bold"/>
                </a:rPr>
                <a:t>Will this be recorded and </a:t>
              </a:r>
            </a:p>
            <a:p>
              <a:pPr>
                <a:lnSpc>
                  <a:spcPts val="3919"/>
                </a:lnSpc>
              </a:pPr>
              <a:r>
                <a:rPr lang="en-US" sz="2799" u="sng" spc="139" dirty="0">
                  <a:solidFill>
                    <a:srgbClr val="302E2C"/>
                  </a:solidFill>
                  <a:latin typeface="Arimo Bold"/>
                </a:rPr>
                <a:t>sent out?</a:t>
              </a:r>
              <a:r>
                <a:rPr lang="en-US" sz="2799" spc="139" dirty="0">
                  <a:solidFill>
                    <a:srgbClr val="302E2C"/>
                  </a:solidFill>
                  <a:latin typeface="Arimo Bold"/>
                </a:rPr>
                <a:t>  </a:t>
              </a:r>
              <a:r>
                <a:rPr lang="en-US" sz="2799" spc="139" dirty="0">
                  <a:solidFill>
                    <a:srgbClr val="302E2C"/>
                  </a:solidFill>
                  <a:latin typeface="Arimo"/>
                </a:rPr>
                <a:t>Yes!</a:t>
              </a:r>
            </a:p>
            <a:p>
              <a:pPr>
                <a:lnSpc>
                  <a:spcPts val="3919"/>
                </a:lnSpc>
              </a:pPr>
              <a:endParaRPr lang="en-US" sz="2799" spc="139" dirty="0">
                <a:solidFill>
                  <a:srgbClr val="302E2C"/>
                </a:solidFill>
                <a:latin typeface="Arimo"/>
              </a:endParaRPr>
            </a:p>
            <a:p>
              <a:pPr>
                <a:lnSpc>
                  <a:spcPts val="3919"/>
                </a:lnSpc>
              </a:pPr>
              <a:r>
                <a:rPr lang="en-US" sz="2799" u="sng" spc="139" dirty="0">
                  <a:solidFill>
                    <a:srgbClr val="302E2C"/>
                  </a:solidFill>
                  <a:latin typeface="Arimo Bold"/>
                </a:rPr>
                <a:t>User functionality:</a:t>
              </a:r>
              <a:r>
                <a:rPr lang="en-US" sz="2799" spc="139" dirty="0">
                  <a:solidFill>
                    <a:srgbClr val="302E2C"/>
                  </a:solidFill>
                  <a:latin typeface="Arimo Bold"/>
                </a:rPr>
                <a:t>  </a:t>
              </a:r>
              <a:r>
                <a:rPr lang="en-US" sz="2799" spc="139" dirty="0">
                  <a:solidFill>
                    <a:srgbClr val="302E2C"/>
                  </a:solidFill>
                  <a:latin typeface="Arimo"/>
                </a:rPr>
                <a:t>Polls, Chat, Q&amp;A</a:t>
              </a:r>
            </a:p>
            <a:p>
              <a:pPr>
                <a:lnSpc>
                  <a:spcPts val="3919"/>
                </a:lnSpc>
              </a:pPr>
              <a:endParaRPr lang="en-US" sz="2799" spc="139" dirty="0">
                <a:solidFill>
                  <a:srgbClr val="302E2C"/>
                </a:solidFill>
                <a:latin typeface="Arimo"/>
              </a:endParaRPr>
            </a:p>
            <a:p>
              <a:pPr>
                <a:lnSpc>
                  <a:spcPts val="3919"/>
                </a:lnSpc>
              </a:pPr>
              <a:r>
                <a:rPr lang="en-US" sz="2799" u="sng" spc="139" dirty="0">
                  <a:solidFill>
                    <a:srgbClr val="302E2C"/>
                  </a:solidFill>
                  <a:latin typeface="Arimo Bold"/>
                </a:rPr>
                <a:t>Agenda</a:t>
              </a:r>
            </a:p>
            <a:p>
              <a:pPr>
                <a:lnSpc>
                  <a:spcPts val="3919"/>
                </a:lnSpc>
              </a:pPr>
              <a:endParaRPr lang="en-US" sz="2799" u="sng" spc="139" dirty="0">
                <a:solidFill>
                  <a:srgbClr val="302E2C"/>
                </a:solidFill>
                <a:latin typeface="Arimo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5065" y="2217674"/>
            <a:ext cx="10402935" cy="58516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7597775" y="-7246938"/>
            <a:ext cx="3092450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876757" y="1028700"/>
            <a:ext cx="10013448" cy="2141663"/>
            <a:chOff x="0" y="0"/>
            <a:chExt cx="13351264" cy="2855550"/>
          </a:xfrm>
        </p:grpSpPr>
        <p:sp>
          <p:nvSpPr>
            <p:cNvPr id="4" name="AutoShape 4"/>
            <p:cNvSpPr/>
            <p:nvPr/>
          </p:nvSpPr>
          <p:spPr>
            <a:xfrm>
              <a:off x="944303" y="2793279"/>
              <a:ext cx="12406961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4303" y="495502"/>
              <a:ext cx="12404653" cy="199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600" spc="96">
                  <a:solidFill>
                    <a:srgbClr val="2811E4"/>
                  </a:solidFill>
                  <a:latin typeface="Arimo Bold"/>
                </a:rPr>
                <a:t>POLL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7239" y="3233977"/>
            <a:ext cx="8713521" cy="581082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76624" y="1000125"/>
            <a:ext cx="15334751" cy="1851420"/>
            <a:chOff x="0" y="-38100"/>
            <a:chExt cx="20446335" cy="2468559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20446335" cy="166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80">
                  <a:solidFill>
                    <a:srgbClr val="302E2C"/>
                  </a:solidFill>
                  <a:latin typeface="Arimo Bold"/>
                </a:rPr>
                <a:t>TRUST: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71928" y="1629343"/>
              <a:ext cx="16502478" cy="801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288" dirty="0">
                  <a:solidFill>
                    <a:srgbClr val="2811E4"/>
                  </a:solidFill>
                  <a:latin typeface="Arimo Bold"/>
                </a:rPr>
                <a:t>the first and </a:t>
              </a:r>
              <a:r>
                <a:rPr lang="en-US" sz="3200" u="sng" spc="288" dirty="0">
                  <a:solidFill>
                    <a:srgbClr val="2811E4"/>
                  </a:solidFill>
                  <a:latin typeface="Arimo Bold"/>
                </a:rPr>
                <a:t>most important</a:t>
              </a:r>
              <a:r>
                <a:rPr lang="en-US" sz="3200" spc="288" dirty="0">
                  <a:solidFill>
                    <a:srgbClr val="2811E4"/>
                  </a:solidFill>
                  <a:latin typeface="Arimo Bold"/>
                </a:rPr>
                <a:t> behavior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1646" y="-257059"/>
            <a:ext cx="18891292" cy="4638559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993" y="512261"/>
            <a:ext cx="13946015" cy="92624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1646" y="-257059"/>
            <a:ext cx="18891292" cy="4638559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547" b="21547"/>
          <a:stretch>
            <a:fillRect/>
          </a:stretch>
        </p:blipFill>
        <p:spPr>
          <a:xfrm>
            <a:off x="3699244" y="495980"/>
            <a:ext cx="10889512" cy="92950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27974"/>
            <a:ext cx="1790700" cy="2242524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7800" y="1028700"/>
            <a:ext cx="732501" cy="5567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354195"/>
            <a:ext cx="12672842" cy="4258747"/>
            <a:chOff x="0" y="0"/>
            <a:chExt cx="16897122" cy="5678330"/>
          </a:xfrm>
        </p:grpSpPr>
        <p:sp>
          <p:nvSpPr>
            <p:cNvPr id="5" name="TextBox 5"/>
            <p:cNvSpPr txBox="1"/>
            <p:nvPr/>
          </p:nvSpPr>
          <p:spPr>
            <a:xfrm>
              <a:off x="0" y="1336877"/>
              <a:ext cx="16897122" cy="4341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3"/>
                </a:lnSpc>
              </a:pPr>
              <a:r>
                <a:rPr lang="en-US" sz="6000" spc="64" dirty="0">
                  <a:solidFill>
                    <a:srgbClr val="302E2C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Vulnerability is often seen as a sign of weakness; it's actually a sign of strength...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6897122" cy="752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252" dirty="0">
                  <a:solidFill>
                    <a:srgbClr val="2811E4"/>
                  </a:solidFill>
                  <a:latin typeface="Arimo"/>
                </a:rPr>
                <a:t>VULNERABILITY-BASED TRUST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8330846"/>
            <a:ext cx="16230600" cy="1481512"/>
            <a:chOff x="0" y="0"/>
            <a:chExt cx="21640800" cy="1975350"/>
          </a:xfrm>
        </p:grpSpPr>
        <p:sp>
          <p:nvSpPr>
            <p:cNvPr id="8" name="TextBox 8"/>
            <p:cNvSpPr txBox="1"/>
            <p:nvPr/>
          </p:nvSpPr>
          <p:spPr>
            <a:xfrm>
              <a:off x="737568" y="575386"/>
              <a:ext cx="20431081" cy="13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60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Patrick Lencioni, Founder of The Table Group and Author</a:t>
              </a:r>
            </a:p>
            <a:p>
              <a:pPr algn="r">
                <a:lnSpc>
                  <a:spcPts val="4160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of </a:t>
              </a:r>
              <a:r>
                <a:rPr lang="en-US" sz="3200" spc="288" dirty="0">
                  <a:solidFill>
                    <a:srgbClr val="302E2C"/>
                  </a:solidFill>
                  <a:latin typeface="Arimo Italics"/>
                </a:rPr>
                <a:t>The Five Dysfunctions of a Team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0"/>
              <a:ext cx="21640800" cy="65955"/>
            </a:xfrm>
            <a:prstGeom prst="rect">
              <a:avLst/>
            </a:prstGeom>
            <a:solidFill>
              <a:srgbClr val="302E2C"/>
            </a:solid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930" y="354719"/>
            <a:ext cx="13256140" cy="95775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7797" y="777278"/>
            <a:ext cx="16065440" cy="110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04"/>
              </a:lnSpc>
            </a:pPr>
            <a:r>
              <a:rPr lang="en-US" sz="6400" spc="64" dirty="0">
                <a:solidFill>
                  <a:srgbClr val="2811E4"/>
                </a:solidFill>
                <a:latin typeface="Arimo Italics"/>
              </a:rPr>
              <a:t>Teams that lack trust...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2743366" cy="2670992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sp>
        <p:nvSpPr>
          <p:cNvPr id="5" name="TextBox 5"/>
          <p:cNvSpPr txBox="1"/>
          <p:nvPr/>
        </p:nvSpPr>
        <p:spPr>
          <a:xfrm>
            <a:off x="2234921" y="2923206"/>
            <a:ext cx="13151192" cy="457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hesitate to ask for help or offer feedback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don't offer help to people outside of their own areas of responsibility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jump to conclusions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fail to recognize other's skills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waste time and energy managing their own behaviors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hold grudges</a:t>
            </a:r>
          </a:p>
          <a:p>
            <a:pPr marL="528320" lvl="1" indent="-264160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avoid their teammates</a:t>
            </a:r>
            <a:endParaRPr lang="en-US" sz="3199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5544634" y="7616008"/>
            <a:ext cx="2743366" cy="2670992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16225"/>
            <a:ext cx="8267700" cy="4654550"/>
            <a:chOff x="0" y="0"/>
            <a:chExt cx="11023600" cy="6206067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9314277" cy="328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80">
                  <a:solidFill>
                    <a:srgbClr val="302E2C"/>
                  </a:solidFill>
                  <a:latin typeface="Arimo Bold"/>
                </a:rPr>
                <a:t>What does it look like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815417"/>
              <a:ext cx="9314277" cy="139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38">
                  <a:solidFill>
                    <a:srgbClr val="302E2C"/>
                  </a:solidFill>
                  <a:latin typeface="Arimo Bold"/>
                </a:rPr>
                <a:t>TO HAVE </a:t>
              </a:r>
              <a:r>
                <a:rPr lang="en-US" sz="3400" spc="238">
                  <a:solidFill>
                    <a:srgbClr val="2811E4"/>
                  </a:solidFill>
                  <a:latin typeface="Arimo Bold Italics"/>
                </a:rPr>
                <a:t>TRUST </a:t>
              </a:r>
              <a:r>
                <a:rPr lang="en-US" sz="3400" spc="238">
                  <a:solidFill>
                    <a:srgbClr val="302E2C"/>
                  </a:solidFill>
                  <a:latin typeface="Arimo Bold"/>
                </a:rPr>
                <a:t>ON A TEAM?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013200"/>
              <a:ext cx="11023600" cy="59267"/>
            </a:xfrm>
            <a:prstGeom prst="rect">
              <a:avLst/>
            </a:prstGeom>
            <a:solidFill>
              <a:srgbClr val="302E2C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9144000" y="-514350"/>
            <a:ext cx="9906000" cy="113157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1135" y="3213450"/>
            <a:ext cx="1378899" cy="14198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120785" y="914592"/>
            <a:ext cx="4223458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302E2C"/>
                </a:solidFill>
                <a:latin typeface="Arimo"/>
              </a:rPr>
              <a:t>Being unguarded and genuine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20785" y="3387438"/>
            <a:ext cx="5872035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302E2C"/>
                </a:solidFill>
                <a:latin typeface="Arimo"/>
              </a:rPr>
              <a:t>Apologizing &amp; being open about weaknesses and mistakes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20785" y="5827682"/>
            <a:ext cx="5872035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302E2C"/>
                </a:solidFill>
                <a:latin typeface="Arimo"/>
              </a:rPr>
              <a:t>Giving one another the benefit of the doubt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20785" y="8582993"/>
            <a:ext cx="5872035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302E2C"/>
                </a:solidFill>
                <a:latin typeface="Arimo"/>
              </a:rPr>
              <a:t>Asking for help and input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1135" y="740604"/>
            <a:ext cx="1378899" cy="14198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1135" y="5653694"/>
            <a:ext cx="1378899" cy="14198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1135" y="8161355"/>
            <a:ext cx="1378899" cy="141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0" y="21154"/>
            <a:ext cx="18288000" cy="3532556"/>
            <a:chOff x="0" y="0"/>
            <a:chExt cx="6186311" cy="1194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194963"/>
            </a:xfrm>
            <a:custGeom>
              <a:avLst/>
              <a:gdLst/>
              <a:ahLst/>
              <a:cxnLst/>
              <a:rect l="l" t="t" r="r" b="b"/>
              <a:pathLst>
                <a:path w="6186311" h="1194963">
                  <a:moveTo>
                    <a:pt x="0" y="0"/>
                  </a:moveTo>
                  <a:lnTo>
                    <a:pt x="6186311" y="0"/>
                  </a:lnTo>
                  <a:lnTo>
                    <a:pt x="6186311" y="1194963"/>
                  </a:lnTo>
                  <a:lnTo>
                    <a:pt x="0" y="1194963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6229" y="1787432"/>
            <a:ext cx="6905693" cy="6335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9804" y="3774524"/>
            <a:ext cx="4709871" cy="15719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79804" y="1404637"/>
            <a:ext cx="4709871" cy="181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92823" y="5525002"/>
            <a:ext cx="3683832" cy="3683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15E3AC-CA55-4956-A37C-3384873D9587}"/>
              </a:ext>
            </a:extLst>
          </p:cNvPr>
          <p:cNvSpPr txBox="1"/>
          <p:nvPr/>
        </p:nvSpPr>
        <p:spPr>
          <a:xfrm>
            <a:off x="2454875" y="8174872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Lisa Strei, MBA</a:t>
            </a:r>
          </a:p>
          <a:p>
            <a:pPr algn="ctr"/>
            <a:r>
              <a:rPr lang="en-US" sz="2800" b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Workplace Coach</a:t>
            </a:r>
            <a:endParaRPr lang="en-US" b="1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5839" b="58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4607" y="875506"/>
            <a:ext cx="7915381" cy="3852437"/>
            <a:chOff x="0" y="0"/>
            <a:chExt cx="1913890" cy="9314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931495"/>
            </a:xfrm>
            <a:custGeom>
              <a:avLst/>
              <a:gdLst/>
              <a:ahLst/>
              <a:cxnLst/>
              <a:rect l="l" t="t" r="r" b="b"/>
              <a:pathLst>
                <a:path w="1913890" h="931495">
                  <a:moveTo>
                    <a:pt x="0" y="0"/>
                  </a:moveTo>
                  <a:lnTo>
                    <a:pt x="1913890" y="0"/>
                  </a:lnTo>
                  <a:lnTo>
                    <a:pt x="1913890" y="931495"/>
                  </a:lnTo>
                  <a:lnTo>
                    <a:pt x="0" y="931495"/>
                  </a:lnTo>
                  <a:close/>
                </a:path>
              </a:pathLst>
            </a:custGeom>
            <a:solidFill>
              <a:srgbClr val="C7D0D8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90519" y="1258992"/>
            <a:ext cx="6863556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Having vulnerability-based trust creates the foundation on which a team can build upon to engage in other key behaviors of a cohesive team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2481" r="24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ves - 7248">
            <a:hlinkClick r:id="" action="ppaction://media"/>
            <a:extLst>
              <a:ext uri="{FF2B5EF4-FFF2-40B4-BE49-F238E27FC236}">
                <a16:creationId xmlns:a16="http://schemas.microsoft.com/office/drawing/2014/main" id="{DA5E1CB1-E09C-47CF-9007-AA4E88148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7393" y="572905"/>
            <a:ext cx="881602" cy="911590"/>
            <a:chOff x="0" y="0"/>
            <a:chExt cx="628022" cy="649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6569006" y="8802505"/>
            <a:ext cx="881602" cy="911590"/>
            <a:chOff x="0" y="0"/>
            <a:chExt cx="628022" cy="6493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8194" y="1028700"/>
            <a:ext cx="15731613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05000" y="3619500"/>
            <a:ext cx="13875693" cy="4598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 Easy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Not-overly sensitive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Increases greater understanding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Decreases inaccurate behavioral attributions</a:t>
            </a:r>
          </a:p>
          <a:p>
            <a:pPr marL="685800" indent="-685800" algn="ctr">
              <a:lnSpc>
                <a:spcPts val="7280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30 minutes!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09246C6C-BA3F-48D6-A8CF-431F2EF9D12D}"/>
              </a:ext>
            </a:extLst>
          </p:cNvPr>
          <p:cNvSpPr/>
          <p:nvPr/>
        </p:nvSpPr>
        <p:spPr>
          <a:xfrm>
            <a:off x="-1066800" y="1028700"/>
            <a:ext cx="20421600" cy="1638300"/>
          </a:xfrm>
          <a:prstGeom prst="rect">
            <a:avLst/>
          </a:prstGeom>
          <a:solidFill>
            <a:srgbClr val="615367">
              <a:alpha val="19607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419176" y="1321616"/>
            <a:ext cx="11449648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2811E4"/>
                </a:solidFill>
                <a:latin typeface="Arimo Bold"/>
              </a:rPr>
              <a:t>Personal Histories Exercise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66800" y="1028700"/>
            <a:ext cx="20421600" cy="1638300"/>
          </a:xfrm>
          <a:prstGeom prst="rect">
            <a:avLst/>
          </a:prstGeom>
          <a:solidFill>
            <a:srgbClr val="615367">
              <a:alpha val="1960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3564136" y="3314700"/>
            <a:ext cx="11164193" cy="5534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 More rigorous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More relevant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Single most important contribution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Area of improvement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Low tension</a:t>
            </a:r>
          </a:p>
          <a:p>
            <a:pPr marL="685800" indent="-685800" algn="ctr">
              <a:lnSpc>
                <a:spcPts val="7280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60 minutes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64136" y="1299528"/>
            <a:ext cx="11159728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2811E4"/>
                </a:solidFill>
                <a:latin typeface="Arimo Bold"/>
              </a:rPr>
              <a:t>Team Effectiveness Exercise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66800" y="1028700"/>
            <a:ext cx="20421600" cy="1638300"/>
          </a:xfrm>
          <a:prstGeom prst="rect">
            <a:avLst/>
          </a:prstGeom>
          <a:solidFill>
            <a:srgbClr val="615367">
              <a:alpha val="1960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4309764" y="3430792"/>
            <a:ext cx="9668470" cy="5534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 Non-Judgmental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Based on extensive research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Strengths and tendencies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Active participation</a:t>
            </a:r>
          </a:p>
          <a:p>
            <a:pPr marL="685800" indent="-685800" algn="ctr">
              <a:lnSpc>
                <a:spcPts val="7279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Discover &amp; affirm</a:t>
            </a:r>
          </a:p>
          <a:p>
            <a:pPr marL="685800" indent="-685800" algn="ctr">
              <a:lnSpc>
                <a:spcPts val="7280"/>
              </a:lnSpc>
              <a:buFont typeface="Wingdings" panose="05000000000000000000" pitchFamily="2" charset="2"/>
              <a:buChar char="ü"/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Length:  varies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47854" y="1321616"/>
            <a:ext cx="5592291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2811E4"/>
                </a:solidFill>
                <a:latin typeface="Arimo Bold"/>
              </a:rPr>
              <a:t>Assessments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694383" y="5138057"/>
            <a:ext cx="12899231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 Only if it's disconnected from compensation</a:t>
            </a:r>
          </a:p>
          <a:p>
            <a:pPr algn="ctr">
              <a:lnSpc>
                <a:spcPts val="7280"/>
              </a:lnSpc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and appraisals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06627" y="1321616"/>
            <a:ext cx="8674744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2811E4"/>
                </a:solidFill>
                <a:latin typeface="Arimo Bold"/>
              </a:rPr>
              <a:t>360-Degree Feedback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F30A0C0-18F0-4A8F-821D-662BF944DEDB}"/>
              </a:ext>
            </a:extLst>
          </p:cNvPr>
          <p:cNvSpPr/>
          <p:nvPr/>
        </p:nvSpPr>
        <p:spPr>
          <a:xfrm>
            <a:off x="-1066800" y="1028700"/>
            <a:ext cx="20421600" cy="1638300"/>
          </a:xfrm>
          <a:prstGeom prst="rect">
            <a:avLst/>
          </a:prstGeom>
          <a:solidFill>
            <a:srgbClr val="615367">
              <a:alpha val="19607"/>
            </a:srgbClr>
          </a:solid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7583" y="498366"/>
            <a:ext cx="11612834" cy="929026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3" name="Group 3"/>
          <p:cNvGrpSpPr/>
          <p:nvPr/>
        </p:nvGrpSpPr>
        <p:grpSpPr>
          <a:xfrm>
            <a:off x="0" y="21154"/>
            <a:ext cx="18288000" cy="3532556"/>
            <a:chOff x="0" y="0"/>
            <a:chExt cx="6186311" cy="1194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194963"/>
            </a:xfrm>
            <a:custGeom>
              <a:avLst/>
              <a:gdLst/>
              <a:ahLst/>
              <a:cxnLst/>
              <a:rect l="l" t="t" r="r" b="b"/>
              <a:pathLst>
                <a:path w="6186311" h="1194963">
                  <a:moveTo>
                    <a:pt x="0" y="0"/>
                  </a:moveTo>
                  <a:lnTo>
                    <a:pt x="6186311" y="0"/>
                  </a:lnTo>
                  <a:lnTo>
                    <a:pt x="6186311" y="1194963"/>
                  </a:lnTo>
                  <a:lnTo>
                    <a:pt x="0" y="1194963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6229" y="1787432"/>
            <a:ext cx="6905693" cy="6335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46F3E-81EF-42CC-B44D-977C3D642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688" y="1243289"/>
            <a:ext cx="3556385" cy="3532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E94D35-2B69-4904-9667-615A0D8E8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3660" y="1922824"/>
            <a:ext cx="2213753" cy="2241953"/>
          </a:xfrm>
          <a:prstGeom prst="rect">
            <a:avLst/>
          </a:prstGeom>
        </p:spPr>
      </p:pic>
      <p:pic>
        <p:nvPicPr>
          <p:cNvPr id="1026" name="Picture 2" descr="Clifton StrengthsFinder: A three part Clifton StrengthsFinder blog ...">
            <a:extLst>
              <a:ext uri="{FF2B5EF4-FFF2-40B4-BE49-F238E27FC236}">
                <a16:creationId xmlns:a16="http://schemas.microsoft.com/office/drawing/2014/main" id="{93C2E1B1-DC4A-4DFE-B543-EBCE45A0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88" y="5511156"/>
            <a:ext cx="3953990" cy="22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Secret to Patient Compliance: The Four Tendencies Framework">
            <a:extLst>
              <a:ext uri="{FF2B5EF4-FFF2-40B4-BE49-F238E27FC236}">
                <a16:creationId xmlns:a16="http://schemas.microsoft.com/office/drawing/2014/main" id="{0D570638-1E4B-4566-A5D9-9CE6791C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799" y="4863419"/>
            <a:ext cx="3075474" cy="3035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56275"/>
            <a:ext cx="9877832" cy="4593874"/>
            <a:chOff x="0" y="0"/>
            <a:chExt cx="13170442" cy="6125165"/>
          </a:xfrm>
        </p:grpSpPr>
        <p:sp>
          <p:nvSpPr>
            <p:cNvPr id="3" name="AutoShape 3"/>
            <p:cNvSpPr/>
            <p:nvPr/>
          </p:nvSpPr>
          <p:spPr>
            <a:xfrm>
              <a:off x="0" y="3964881"/>
              <a:ext cx="13170442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796877" cy="328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80" dirty="0">
                  <a:solidFill>
                    <a:srgbClr val="302E2C"/>
                  </a:solidFill>
                  <a:latin typeface="Arimo Bold"/>
                </a:rPr>
                <a:t>Building Trust Takes Time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34515"/>
              <a:ext cx="9796877" cy="139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38" dirty="0">
                  <a:solidFill>
                    <a:srgbClr val="302E2C"/>
                  </a:solidFill>
                  <a:latin typeface="Raleway Bold"/>
                </a:rPr>
                <a:t>SHORT-TERM VS. </a:t>
              </a:r>
            </a:p>
            <a:p>
              <a:pPr>
                <a:lnSpc>
                  <a:spcPts val="4079"/>
                </a:lnSpc>
              </a:pPr>
              <a:r>
                <a:rPr lang="en-US" sz="3400" spc="238" dirty="0">
                  <a:solidFill>
                    <a:srgbClr val="302E2C"/>
                  </a:solidFill>
                  <a:latin typeface="Raleway Bold"/>
                </a:rPr>
                <a:t>LONG-TERM IMPACTS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4185967" y="0"/>
            <a:ext cx="4102033" cy="10645806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84326" y="87078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548803"/>
            <a:ext cx="3962400" cy="53721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532927" y="752366"/>
            <a:ext cx="881602" cy="911590"/>
            <a:chOff x="0" y="0"/>
            <a:chExt cx="628022" cy="649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73728" y="1208162"/>
            <a:ext cx="12340544" cy="82296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0800000">
            <a:off x="14873471" y="8981966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71800" y="605580"/>
            <a:ext cx="12344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85900" y="-902652"/>
            <a:ext cx="21259800" cy="56007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8148" y="6096933"/>
            <a:ext cx="3641228" cy="284250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03121" y="1065149"/>
            <a:ext cx="13481758" cy="110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400" spc="64" dirty="0">
                <a:solidFill>
                  <a:srgbClr val="2811E4"/>
                </a:solidFill>
                <a:latin typeface="Arimo Bold Italics"/>
              </a:rPr>
              <a:t>What if you're not the leader??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5609" y="3467317"/>
            <a:ext cx="1401678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 Bold"/>
              </a:rPr>
              <a:t>Can you still encourage trust on your team?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29577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6705601" y="4923155"/>
            <a:ext cx="4521696" cy="8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 Bold"/>
              </a:rPr>
              <a:t>Here's a hint: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6722547" y="-6722547"/>
            <a:ext cx="4842905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92271" y="2421453"/>
            <a:ext cx="8703458" cy="65275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9223" y="876300"/>
            <a:ext cx="9089553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2811E4"/>
                </a:solidFill>
                <a:latin typeface="Arimo Bold"/>
              </a:rPr>
              <a:t>Model vulnerability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33274" y="-7933274"/>
            <a:ext cx="2421453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0323" y="2421453"/>
            <a:ext cx="8127353" cy="670506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99223" y="876300"/>
            <a:ext cx="9089553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2811E4"/>
                </a:solidFill>
                <a:latin typeface="Arimo Bold"/>
              </a:rPr>
              <a:t>The result?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33274" y="-7933274"/>
            <a:ext cx="2421453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4906" y="457529"/>
            <a:ext cx="835818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33274" y="-7933274"/>
            <a:ext cx="2421453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77728" y="1028700"/>
            <a:ext cx="10332544" cy="780556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33274" y="-7933274"/>
            <a:ext cx="2421453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 rot="-5400000">
            <a:off x="1053433" y="8090567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324298"/>
            <a:ext cx="7757753" cy="76384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60015" y="882804"/>
            <a:ext cx="5549889" cy="85213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154"/>
            <a:ext cx="18288000" cy="3532556"/>
            <a:chOff x="0" y="0"/>
            <a:chExt cx="6186311" cy="11949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194963"/>
            </a:xfrm>
            <a:custGeom>
              <a:avLst/>
              <a:gdLst/>
              <a:ahLst/>
              <a:cxnLst/>
              <a:rect l="l" t="t" r="r" b="b"/>
              <a:pathLst>
                <a:path w="6186311" h="1194963">
                  <a:moveTo>
                    <a:pt x="0" y="0"/>
                  </a:moveTo>
                  <a:lnTo>
                    <a:pt x="6186311" y="0"/>
                  </a:lnTo>
                  <a:lnTo>
                    <a:pt x="6186311" y="1194963"/>
                  </a:lnTo>
                  <a:lnTo>
                    <a:pt x="0" y="1194963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109520"/>
            <a:ext cx="16230600" cy="806796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33274" y="-7933274"/>
            <a:ext cx="2421453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 rot="-10800000">
            <a:off x="1028700" y="92088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1701" y="619877"/>
            <a:ext cx="10280097" cy="8238316"/>
            <a:chOff x="-2" y="0"/>
            <a:chExt cx="7467602" cy="60020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2" y="362430"/>
              <a:ext cx="7467600" cy="5056295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3"/>
              <a:stretch>
                <a:fillRect l="4217" t="-84" r="4353" b="2416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24677" y="487047"/>
            <a:ext cx="4159154" cy="8229600"/>
            <a:chOff x="0" y="0"/>
            <a:chExt cx="2620010" cy="5184140"/>
          </a:xfrm>
        </p:grpSpPr>
        <p:sp>
          <p:nvSpPr>
            <p:cNvPr id="10" name="Freeform 10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2021" t="3013" r="-12070" b="29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1692" b="21692"/>
            <a:stretch>
              <a:fillRect/>
            </a:stretch>
          </p:blipFill>
          <p:spPr>
            <a:xfrm>
              <a:off x="0" y="0"/>
              <a:ext cx="16171333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8389" b="8389"/>
            <a:stretch>
              <a:fillRect/>
            </a:stretch>
          </p:blipFill>
          <p:spPr>
            <a:xfrm>
              <a:off x="16298333" y="0"/>
              <a:ext cx="8085667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8376" b="8376"/>
            <a:stretch>
              <a:fillRect/>
            </a:stretch>
          </p:blipFill>
          <p:spPr>
            <a:xfrm>
              <a:off x="16298333" y="4614333"/>
              <a:ext cx="8085667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8376" b="8376"/>
            <a:stretch>
              <a:fillRect/>
            </a:stretch>
          </p:blipFill>
          <p:spPr>
            <a:xfrm>
              <a:off x="16298333" y="9228667"/>
              <a:ext cx="8085667" cy="44873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4780" y="1538062"/>
            <a:ext cx="997304" cy="1026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82814" y="1646083"/>
            <a:ext cx="5743880" cy="58018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8149" y="1598454"/>
            <a:ext cx="1143843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What effective teamwork looks like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8149" y="3326882"/>
            <a:ext cx="931314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Create a common language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8149" y="5134234"/>
            <a:ext cx="637610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rimo"/>
              </a:rPr>
              <a:t>Skill 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3432" y="6874427"/>
            <a:ext cx="1036102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mo"/>
              </a:rPr>
              <a:t>Create cohesion &amp; boost morale</a:t>
            </a:r>
          </a:p>
        </p:txBody>
      </p:sp>
      <p:sp>
        <p:nvSpPr>
          <p:cNvPr id="11" name="TextBox 11"/>
          <p:cNvSpPr txBox="1"/>
          <p:nvPr/>
        </p:nvSpPr>
        <p:spPr>
          <a:xfrm rot="1132335">
            <a:off x="12507780" y="3086074"/>
            <a:ext cx="4429897" cy="2498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951"/>
              </a:lnSpc>
            </a:pPr>
            <a:r>
              <a:rPr lang="en-US" sz="13100" dirty="0">
                <a:solidFill>
                  <a:srgbClr val="FF1616"/>
                </a:solidFill>
                <a:latin typeface="Arimo Bold"/>
              </a:rPr>
              <a:t>$150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D710A58-6E25-497A-82C5-9706C28B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4780" y="3266490"/>
            <a:ext cx="997304" cy="102692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8D713DB-5433-40B6-90C1-6300634D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4780" y="5073842"/>
            <a:ext cx="997304" cy="102692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8D55DAC-381F-4CBD-A728-E884A752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4780" y="6929190"/>
            <a:ext cx="997304" cy="1026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13743" y="1692854"/>
            <a:ext cx="6385014" cy="42619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891957" y="1421582"/>
            <a:ext cx="881602" cy="911590"/>
            <a:chOff x="0" y="0"/>
            <a:chExt cx="628022" cy="6493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7010366" y="5335405"/>
            <a:ext cx="881602" cy="911590"/>
            <a:chOff x="0" y="0"/>
            <a:chExt cx="628022" cy="649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749560" y="1486853"/>
            <a:ext cx="16538440" cy="692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Virtual &amp; Concise</a:t>
            </a:r>
          </a:p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100% Personalized</a:t>
            </a:r>
          </a:p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FREE Analysis &amp; Customization</a:t>
            </a:r>
          </a:p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10% Off Assessments</a:t>
            </a:r>
          </a:p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FREE Additional 30 minutes added to your team's workshop!</a:t>
            </a:r>
          </a:p>
          <a:p>
            <a:pPr>
              <a:lnSpc>
                <a:spcPts val="7280"/>
              </a:lnSpc>
            </a:pPr>
            <a:endParaRPr lang="en-US" sz="48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877378"/>
            <a:ext cx="637148" cy="6044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219379"/>
            <a:ext cx="637148" cy="6044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383972"/>
            <a:ext cx="637148" cy="604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642521"/>
            <a:ext cx="637148" cy="6044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6851392"/>
            <a:ext cx="637148" cy="6044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8649018"/>
            <a:ext cx="11255615" cy="111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dirty="0">
                <a:solidFill>
                  <a:srgbClr val="2811E4"/>
                </a:solidFill>
                <a:latin typeface="Brush Script MT" panose="03060802040406070304" pitchFamily="66" charset="0"/>
              </a:rPr>
              <a:t>Maximize your team's potential!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13326" y="2909816"/>
            <a:ext cx="873093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000000"/>
                </a:solidFill>
                <a:latin typeface="Arimo"/>
              </a:rPr>
              <a:t>10% Off Assessment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27787" y="5028099"/>
            <a:ext cx="637148" cy="6044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27787" y="3098752"/>
            <a:ext cx="637148" cy="6044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13326" y="4803645"/>
            <a:ext cx="740723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FREE Coaching Session to review your results!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0"/>
            <a:ext cx="2743366" cy="2670992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62" r="469"/>
          <a:stretch>
            <a:fillRect/>
          </a:stretch>
        </p:blipFill>
        <p:spPr>
          <a:xfrm>
            <a:off x="512135" y="1829479"/>
            <a:ext cx="8747120" cy="58625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5544634" y="7616008"/>
            <a:ext cx="2743366" cy="2670992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1028700" y="8666072"/>
            <a:ext cx="11849100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dirty="0">
                <a:solidFill>
                  <a:srgbClr val="2811E4"/>
                </a:solidFill>
                <a:latin typeface="Brush Script MT" panose="03060802040406070304" pitchFamily="66" charset="0"/>
              </a:rPr>
              <a:t>Maximize your individual potential!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230100" y="0"/>
            <a:ext cx="6172200" cy="107442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81549" y="2141095"/>
            <a:ext cx="11963400" cy="5165503"/>
            <a:chOff x="0" y="0"/>
            <a:chExt cx="15951200" cy="6887338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11778077" cy="166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80">
                  <a:solidFill>
                    <a:srgbClr val="2811E4"/>
                  </a:solidFill>
                  <a:latin typeface="Arimo Bold"/>
                </a:rPr>
                <a:t>Next Steps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62073"/>
              <a:ext cx="11778077" cy="4025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28320" lvl="1" indent="-264160">
                <a:lnSpc>
                  <a:spcPts val="4800"/>
                </a:lnSpc>
                <a:buFont typeface="Arial"/>
                <a:buChar char="•"/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Watch for your follow up email</a:t>
              </a:r>
            </a:p>
            <a:p>
              <a:pPr marL="528320" lvl="1" indent="-264160">
                <a:lnSpc>
                  <a:spcPts val="4800"/>
                </a:lnSpc>
                <a:buFont typeface="Arial"/>
                <a:buChar char="•"/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Save the link to webinar recording</a:t>
              </a:r>
            </a:p>
            <a:p>
              <a:pPr marL="528320" lvl="1" indent="-264160">
                <a:lnSpc>
                  <a:spcPts val="4800"/>
                </a:lnSpc>
                <a:buFont typeface="Arial"/>
                <a:buChar char="•"/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Choose your special offer and click the link to take advantage!</a:t>
              </a:r>
            </a:p>
            <a:p>
              <a:pPr marL="528320" lvl="1" indent="-264160">
                <a:lnSpc>
                  <a:spcPts val="4800"/>
                </a:lnSpc>
                <a:buFont typeface="Arial"/>
                <a:buChar char="•"/>
              </a:pPr>
              <a:r>
                <a:rPr lang="en-US" sz="3200" spc="288" dirty="0">
                  <a:solidFill>
                    <a:srgbClr val="302E2C"/>
                  </a:solidFill>
                  <a:latin typeface="Arimo"/>
                </a:rPr>
                <a:t>Unlock the potential that awaits!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100246"/>
              <a:ext cx="15951200" cy="59267"/>
            </a:xfrm>
            <a:prstGeom prst="rect">
              <a:avLst/>
            </a:prstGeom>
            <a:solidFill>
              <a:srgbClr val="302E2C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795020"/>
            <a:ext cx="82296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230100" y="0"/>
            <a:ext cx="6172200" cy="107442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750074"/>
            <a:ext cx="11201400" cy="8076658"/>
            <a:chOff x="0" y="0"/>
            <a:chExt cx="14935200" cy="10768878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11027881" cy="3082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88"/>
                </a:lnSpc>
              </a:pPr>
              <a:r>
                <a:rPr lang="en-US" sz="7490" spc="74">
                  <a:solidFill>
                    <a:srgbClr val="2811E4"/>
                  </a:solidFill>
                  <a:latin typeface="Arimo Bold"/>
                </a:rPr>
                <a:t>Contact Information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279672"/>
              <a:ext cx="11027881" cy="1295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5"/>
                </a:lnSpc>
              </a:pPr>
              <a:r>
                <a:rPr lang="en-US" sz="2996" spc="269" dirty="0">
                  <a:solidFill>
                    <a:srgbClr val="302E2C"/>
                  </a:solidFill>
                  <a:latin typeface="Arimo"/>
                </a:rPr>
                <a:t>www.LisaStrei.com</a:t>
              </a:r>
            </a:p>
            <a:p>
              <a:pPr>
                <a:lnSpc>
                  <a:spcPts val="3895"/>
                </a:lnSpc>
              </a:pPr>
              <a:r>
                <a:rPr lang="en-US" sz="2996" spc="269" dirty="0">
                  <a:solidFill>
                    <a:srgbClr val="302E2C"/>
                  </a:solidFill>
                  <a:latin typeface="Arimo"/>
                </a:rPr>
                <a:t>    @</a:t>
              </a:r>
              <a:r>
                <a:rPr lang="en-US" sz="2996" spc="269" dirty="0" err="1">
                  <a:solidFill>
                    <a:srgbClr val="302E2C"/>
                  </a:solidFill>
                  <a:latin typeface="Arimo"/>
                </a:rPr>
                <a:t>CoachLisaStrei</a:t>
              </a:r>
              <a:endParaRPr lang="en-US" sz="2996" spc="269" dirty="0">
                <a:solidFill>
                  <a:srgbClr val="302E2C"/>
                </a:solidFill>
                <a:latin typeface="Arim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936969"/>
              <a:ext cx="11027881" cy="641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5"/>
                </a:lnSpc>
              </a:pPr>
              <a:r>
                <a:rPr lang="en-US" sz="2996" spc="269">
                  <a:solidFill>
                    <a:srgbClr val="302E2C"/>
                  </a:solidFill>
                  <a:latin typeface="Arimo"/>
                </a:rPr>
                <a:t>Email Address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54362"/>
              <a:ext cx="11027881" cy="121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0"/>
                </a:lnSpc>
              </a:pPr>
              <a:r>
                <a:rPr lang="en-US" sz="2621" spc="131" dirty="0">
                  <a:solidFill>
                    <a:srgbClr val="302E2C"/>
                  </a:solidFill>
                  <a:latin typeface="Arimo"/>
                </a:rPr>
                <a:t>LisaStrei19@gmail.com</a:t>
              </a:r>
            </a:p>
            <a:p>
              <a:pPr>
                <a:lnSpc>
                  <a:spcPts val="3670"/>
                </a:lnSpc>
              </a:pPr>
              <a:endParaRPr lang="en-US" sz="2621" spc="131" dirty="0">
                <a:solidFill>
                  <a:srgbClr val="302E2C"/>
                </a:solidFill>
                <a:latin typeface="Arimo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55261"/>
              <a:ext cx="11027881" cy="641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5"/>
                </a:lnSpc>
              </a:pPr>
              <a:r>
                <a:rPr lang="en-US" sz="2996" spc="269" dirty="0">
                  <a:solidFill>
                    <a:srgbClr val="302E2C"/>
                  </a:solidFill>
                  <a:latin typeface="Arimo"/>
                </a:rPr>
                <a:t>Phone Number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172653"/>
              <a:ext cx="11027881" cy="59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0"/>
                </a:lnSpc>
              </a:pPr>
              <a:r>
                <a:rPr lang="en-US" sz="2621" spc="131" dirty="0">
                  <a:solidFill>
                    <a:srgbClr val="302E2C"/>
                  </a:solidFill>
                  <a:latin typeface="Arimo"/>
                </a:rPr>
                <a:t>801-390-6377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488531"/>
              <a:ext cx="14935200" cy="55492"/>
            </a:xfrm>
            <a:prstGeom prst="rect">
              <a:avLst/>
            </a:prstGeom>
            <a:solidFill>
              <a:srgbClr val="302E2C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445504"/>
            <a:ext cx="506412" cy="506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8875" y="2712750"/>
            <a:ext cx="8890961" cy="5318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40146"/>
            <a:ext cx="9252103" cy="1858142"/>
            <a:chOff x="0" y="0"/>
            <a:chExt cx="12336137" cy="2477523"/>
          </a:xfrm>
        </p:grpSpPr>
        <p:sp>
          <p:nvSpPr>
            <p:cNvPr id="3" name="AutoShape 3"/>
            <p:cNvSpPr/>
            <p:nvPr/>
          </p:nvSpPr>
          <p:spPr>
            <a:xfrm>
              <a:off x="0" y="2415251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103780" cy="199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600" spc="96" dirty="0">
                  <a:solidFill>
                    <a:srgbClr val="000000"/>
                  </a:solidFill>
                  <a:latin typeface="Arimo Bold"/>
                </a:rPr>
                <a:t>Statistics!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1000"/>
          </a:blip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296741"/>
            <a:ext cx="6715756" cy="5103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77784" y="4103482"/>
            <a:ext cx="2164246" cy="14896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19424" y="2263593"/>
            <a:ext cx="5339876" cy="5169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65524" y="2394552"/>
            <a:ext cx="1447677" cy="1492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612511">
            <a:off x="12520521" y="3500737"/>
            <a:ext cx="1556346" cy="1540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79704">
            <a:off x="15318396" y="3526691"/>
            <a:ext cx="1503471" cy="1488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56453" y="5237995"/>
            <a:ext cx="1504974" cy="14598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794161" y="5143500"/>
            <a:ext cx="1546912" cy="15315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031207" y="7681850"/>
            <a:ext cx="5116310" cy="11868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26575" y="7681850"/>
            <a:ext cx="5120006" cy="1184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71039" y="-300445"/>
            <a:ext cx="5589482" cy="1088789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40146" y="1927865"/>
            <a:ext cx="9252103" cy="6232921"/>
            <a:chOff x="0" y="0"/>
            <a:chExt cx="12336137" cy="831056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336137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633411"/>
              <a:ext cx="10103780" cy="7677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294" dirty="0">
                  <a:solidFill>
                    <a:srgbClr val="2811E4"/>
                  </a:solidFill>
                  <a:latin typeface="Arimo Bold"/>
                </a:rPr>
                <a:t>31%</a:t>
              </a:r>
              <a:r>
                <a:rPr lang="en-US" sz="4200" spc="294" dirty="0">
                  <a:solidFill>
                    <a:srgbClr val="302E2C"/>
                  </a:solidFill>
                  <a:latin typeface="Arimo Bold"/>
                </a:rPr>
                <a:t>  Worked mostly or solely in a team structure</a:t>
              </a: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  <a:p>
              <a:pPr>
                <a:lnSpc>
                  <a:spcPts val="5040"/>
                </a:lnSpc>
              </a:pPr>
              <a:r>
                <a:rPr lang="en-US" sz="4200" spc="294" dirty="0">
                  <a:solidFill>
                    <a:srgbClr val="2811E4"/>
                  </a:solidFill>
                  <a:latin typeface="Arimo Bold"/>
                </a:rPr>
                <a:t>65%</a:t>
              </a:r>
              <a:r>
                <a:rPr lang="en-US" sz="4200" spc="294" dirty="0">
                  <a:solidFill>
                    <a:srgbClr val="302E2C"/>
                  </a:solidFill>
                  <a:latin typeface="Arimo Bold"/>
                </a:rPr>
                <a:t>  still had a hierarchical structure, but do some cross-functional teamwork</a:t>
              </a:r>
            </a:p>
            <a:p>
              <a:pPr>
                <a:lnSpc>
                  <a:spcPts val="5040"/>
                </a:lnSpc>
              </a:pPr>
              <a:endParaRPr lang="en-US" sz="4200" spc="294" dirty="0">
                <a:solidFill>
                  <a:srgbClr val="302E2C"/>
                </a:solidFill>
                <a:latin typeface="Arimo Bold"/>
              </a:endParaRPr>
            </a:p>
            <a:p>
              <a:pPr>
                <a:lnSpc>
                  <a:spcPts val="5040"/>
                </a:lnSpc>
              </a:pPr>
              <a:r>
                <a:rPr lang="en-US" sz="4200" spc="294" dirty="0">
                  <a:solidFill>
                    <a:srgbClr val="2811E4"/>
                  </a:solidFill>
                  <a:latin typeface="Arimo Bold"/>
                </a:rPr>
                <a:t>=96% of the workforce!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52108" y="1202731"/>
            <a:ext cx="6596406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0146" y="9164630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**2019 Deloitte Global Human Capital Trends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349259" y="-5953952"/>
            <a:ext cx="5589482" cy="18288000"/>
          </a:xfrm>
          <a:prstGeom prst="rect">
            <a:avLst/>
          </a:prstGeom>
          <a:solidFill>
            <a:srgbClr val="545454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125694" y="1146772"/>
            <a:ext cx="4824401" cy="1622128"/>
            <a:chOff x="0" y="0"/>
            <a:chExt cx="4201325" cy="14126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31800" y="1146772"/>
            <a:ext cx="4824401" cy="1622128"/>
            <a:chOff x="0" y="0"/>
            <a:chExt cx="4201325" cy="14126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281609" y="1146772"/>
            <a:ext cx="4824401" cy="1622128"/>
            <a:chOff x="0" y="0"/>
            <a:chExt cx="4201325" cy="14126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01325" cy="1412629"/>
            </a:xfrm>
            <a:custGeom>
              <a:avLst/>
              <a:gdLst/>
              <a:ahLst/>
              <a:cxnLst/>
              <a:rect l="l" t="t" r="r" b="b"/>
              <a:pathLst>
                <a:path w="4201325" h="1412629">
                  <a:moveTo>
                    <a:pt x="0" y="0"/>
                  </a:moveTo>
                  <a:lnTo>
                    <a:pt x="4201325" y="0"/>
                  </a:lnTo>
                  <a:lnTo>
                    <a:pt x="4201325" y="1412629"/>
                  </a:lnTo>
                  <a:lnTo>
                    <a:pt x="0" y="1412629"/>
                  </a:lnTo>
                  <a:close/>
                </a:path>
              </a:pathLst>
            </a:custGeom>
            <a:solidFill>
              <a:srgbClr val="CD040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4345" y="3668795"/>
            <a:ext cx="6939309" cy="46319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6132" y="9525848"/>
            <a:ext cx="740934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mo"/>
              </a:rPr>
              <a:t>**2020 John Wiley &amp; Sons, Inc. State of Teams Report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5694" y="1447613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rimo"/>
              </a:rPr>
              <a:t>More Complex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31800" y="1447613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rimo"/>
              </a:rPr>
              <a:t>More Fluid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81609" y="1447613"/>
            <a:ext cx="482440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Arimo"/>
              </a:rPr>
              <a:t>More Remote</a:t>
            </a:r>
          </a:p>
        </p:txBody>
      </p:sp>
      <p:sp>
        <p:nvSpPr>
          <p:cNvPr id="14" name="TextBox 14"/>
          <p:cNvSpPr txBox="1"/>
          <p:nvPr/>
        </p:nvSpPr>
        <p:spPr>
          <a:xfrm rot="1187513">
            <a:off x="13080563" y="3995379"/>
            <a:ext cx="3936932" cy="256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69"/>
              </a:lnSpc>
            </a:pPr>
            <a:r>
              <a:rPr lang="en-US" sz="14621" dirty="0">
                <a:solidFill>
                  <a:srgbClr val="2811E4"/>
                </a:solidFill>
                <a:latin typeface="Arimo Bold"/>
              </a:rPr>
              <a:t>60%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816</Words>
  <Application>Microsoft Office PowerPoint</Application>
  <PresentationFormat>Custom</PresentationFormat>
  <Paragraphs>268</Paragraphs>
  <Slides>56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Raleway Bold</vt:lpstr>
      <vt:lpstr>Brush Script MT</vt:lpstr>
      <vt:lpstr>Open Sans 1</vt:lpstr>
      <vt:lpstr>Arimo Bold Italics</vt:lpstr>
      <vt:lpstr>Arimo Bold</vt:lpstr>
      <vt:lpstr>Arimo Italics</vt:lpstr>
      <vt:lpstr>Calibri</vt:lpstr>
      <vt:lpstr>Arimo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&amp; the Virtual Team</dc:title>
  <dc:creator>Michael Strei</dc:creator>
  <cp:lastModifiedBy>Michael Strei</cp:lastModifiedBy>
  <cp:revision>31</cp:revision>
  <cp:lastPrinted>2020-05-13T20:03:13Z</cp:lastPrinted>
  <dcterms:created xsi:type="dcterms:W3CDTF">2006-08-16T00:00:00Z</dcterms:created>
  <dcterms:modified xsi:type="dcterms:W3CDTF">2020-05-21T03:34:44Z</dcterms:modified>
  <dc:identifier>DAD5nM4WUQA</dc:identifier>
</cp:coreProperties>
</file>